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6858000" cx="12192000"/>
  <p:notesSz cx="6858000" cy="9144000"/>
  <p:embeddedFontLst>
    <p:embeddedFont>
      <p:font typeface="Basic"/>
      <p:regular r:id="rId62"/>
    </p:embeddedFont>
    <p:embeddedFont>
      <p:font typeface="Proxima Nova"/>
      <p:regular r:id="rId63"/>
      <p:bold r:id="rId64"/>
      <p:italic r:id="rId65"/>
      <p:boldItalic r:id="rId66"/>
    </p:embeddedFont>
    <p:embeddedFont>
      <p:font typeface="Fira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FiraSans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Basic-regular.fntdata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5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4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7.xml"/><Relationship Id="rId68" Type="http://schemas.openxmlformats.org/officeDocument/2006/relationships/font" Target="fonts/FiraSans-bold.fntdata"/><Relationship Id="rId23" Type="http://schemas.openxmlformats.org/officeDocument/2006/relationships/slide" Target="slides/slide16.xml"/><Relationship Id="rId67" Type="http://schemas.openxmlformats.org/officeDocument/2006/relationships/font" Target="fonts/FiraSans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FiraSans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лого">
  <p:cSld name="1 лого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9115" y="2046282"/>
            <a:ext cx="3833770" cy="158143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2547168" y="6254139"/>
            <a:ext cx="1229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info@visionlabs.ru</a:t>
            </a:r>
            <a:endParaRPr b="0" i="0" sz="1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686392" y="6254139"/>
            <a:ext cx="11416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+7 499 399 3361</a:t>
            </a:r>
            <a:endParaRPr b="0" i="0" sz="1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6737451" y="6254139"/>
            <a:ext cx="8803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visionlabs.ai</a:t>
            </a:r>
            <a:endParaRPr b="0" i="0" sz="1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8527219" y="6254139"/>
            <a:ext cx="1311344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лого">
  <p:cSld name="2 лог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6"/>
          <p:cNvCxnSpPr/>
          <p:nvPr/>
        </p:nvCxnSpPr>
        <p:spPr>
          <a:xfrm>
            <a:off x="6096000" y="2741546"/>
            <a:ext cx="0" cy="61771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70073" y="2404618"/>
            <a:ext cx="2880368" cy="118815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>
            <p:ph idx="2" type="pic"/>
          </p:nvPr>
        </p:nvSpPr>
        <p:spPr>
          <a:xfrm>
            <a:off x="6705600" y="2534456"/>
            <a:ext cx="2360613" cy="1017562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6"/>
          <p:cNvSpPr/>
          <p:nvPr/>
        </p:nvSpPr>
        <p:spPr>
          <a:xfrm>
            <a:off x="2547168" y="6254139"/>
            <a:ext cx="1229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info@visionlabs.ru</a:t>
            </a:r>
            <a:endParaRPr b="0" i="0" sz="1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686392" y="6254139"/>
            <a:ext cx="11416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+7 499 399 3361</a:t>
            </a:r>
            <a:endParaRPr b="0" i="0" sz="1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6737451" y="6254139"/>
            <a:ext cx="8803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visionlabs.ai</a:t>
            </a:r>
            <a:endParaRPr b="0" i="0" sz="1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527219" y="6254139"/>
            <a:ext cx="1311344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ts val="6000"/>
              <a:buFont typeface="Proxima Nova"/>
              <a:buNone/>
              <a:defRPr b="0" i="0" sz="6000" u="none" cap="none" strike="noStrike">
                <a:solidFill>
                  <a:srgbClr val="6F6F6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595">
          <p15:clr>
            <a:srgbClr val="FBAE40"/>
          </p15:clr>
        </p15:guide>
        <p15:guide id="2" pos="7265">
          <p15:clr>
            <a:srgbClr val="FBAE40"/>
          </p15:clr>
        </p15:guide>
        <p15:guide id="3" orient="horz" pos="4088">
          <p15:clr>
            <a:srgbClr val="FBAE40"/>
          </p15:clr>
        </p15:guide>
        <p15:guide id="4" pos="415">
          <p15:clr>
            <a:srgbClr val="FBAE40"/>
          </p15:clr>
        </p15:guide>
        <p15:guide id="5" pos="909">
          <p15:clr>
            <a:srgbClr val="FBAE40"/>
          </p15:clr>
        </p15:guide>
        <p15:guide id="6" pos="993">
          <p15:clr>
            <a:srgbClr val="FBAE40"/>
          </p15:clr>
        </p15:guide>
        <p15:guide id="7" pos="1485">
          <p15:clr>
            <a:srgbClr val="FBAE40"/>
          </p15:clr>
        </p15:guide>
        <p15:guide id="8" pos="1571">
          <p15:clr>
            <a:srgbClr val="FBAE40"/>
          </p15:clr>
        </p15:guide>
        <p15:guide id="9" pos="2066">
          <p15:clr>
            <a:srgbClr val="FBAE40"/>
          </p15:clr>
        </p15:guide>
        <p15:guide id="10" pos="2148">
          <p15:clr>
            <a:srgbClr val="FBAE40"/>
          </p15:clr>
        </p15:guide>
        <p15:guide id="11" pos="2643">
          <p15:clr>
            <a:srgbClr val="FBAE40"/>
          </p15:clr>
        </p15:guide>
        <p15:guide id="12" pos="2724">
          <p15:clr>
            <a:srgbClr val="FBAE40"/>
          </p15:clr>
        </p15:guide>
        <p15:guide id="13" pos="3221">
          <p15:clr>
            <a:srgbClr val="FBAE40"/>
          </p15:clr>
        </p15:guide>
        <p15:guide id="14" pos="3303">
          <p15:clr>
            <a:srgbClr val="FBAE40"/>
          </p15:clr>
        </p15:guide>
        <p15:guide id="15" pos="3798">
          <p15:clr>
            <a:srgbClr val="FBAE40"/>
          </p15:clr>
        </p15:guide>
        <p15:guide id="16" pos="3881">
          <p15:clr>
            <a:srgbClr val="FBAE40"/>
          </p15:clr>
        </p15:guide>
        <p15:guide id="17" pos="4376">
          <p15:clr>
            <a:srgbClr val="FBAE40"/>
          </p15:clr>
        </p15:guide>
        <p15:guide id="18" pos="4458">
          <p15:clr>
            <a:srgbClr val="FBAE40"/>
          </p15:clr>
        </p15:guide>
        <p15:guide id="19" pos="4955">
          <p15:clr>
            <a:srgbClr val="FBAE40"/>
          </p15:clr>
        </p15:guide>
        <p15:guide id="20" pos="5036">
          <p15:clr>
            <a:srgbClr val="FBAE40"/>
          </p15:clr>
        </p15:guide>
        <p15:guide id="21" pos="5531">
          <p15:clr>
            <a:srgbClr val="FBAE40"/>
          </p15:clr>
        </p15:guide>
        <p15:guide id="22" pos="5615">
          <p15:clr>
            <a:srgbClr val="FBAE40"/>
          </p15:clr>
        </p15:guide>
        <p15:guide id="23" pos="6110">
          <p15:clr>
            <a:srgbClr val="FBAE40"/>
          </p15:clr>
        </p15:guide>
        <p15:guide id="24" pos="6194">
          <p15:clr>
            <a:srgbClr val="FBAE40"/>
          </p15:clr>
        </p15:guide>
        <p15:guide id="25" pos="6687">
          <p15:clr>
            <a:srgbClr val="FBAE40"/>
          </p15:clr>
        </p15:guide>
        <p15:guide id="26" pos="677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азовый">
  <p:cSld name="Базовый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0" name="Google Shape;110;p19"/>
          <p:cNvSpPr/>
          <p:nvPr>
            <p:ph idx="2" type="pic"/>
          </p:nvPr>
        </p:nvSpPr>
        <p:spPr>
          <a:xfrm>
            <a:off x="6331417" y="1101007"/>
            <a:ext cx="5337175" cy="5365696"/>
          </a:xfrm>
          <a:prstGeom prst="roundRect">
            <a:avLst>
              <a:gd fmla="val 1914" name="adj"/>
            </a:avLst>
          </a:prstGeom>
          <a:noFill/>
          <a:ln>
            <a:noFill/>
          </a:ln>
        </p:spPr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868592" y="391296"/>
            <a:ext cx="1080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ts val="4400"/>
              <a:buFont typeface="Proxima Nova"/>
              <a:buNone/>
              <a:defRPr b="0" i="0" sz="4400" u="none" cap="none" strike="noStrike">
                <a:solidFill>
                  <a:srgbClr val="6F6F6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991741" y="1165940"/>
            <a:ext cx="5212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1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1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1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1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и объект">
  <p:cSld name="2_Заголовок и объект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0" y="3246437"/>
            <a:ext cx="6156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>
  <p:cSld name="Титульный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>
            <p:ph idx="2" type="pic"/>
          </p:nvPr>
        </p:nvSpPr>
        <p:spPr>
          <a:xfrm>
            <a:off x="864742" y="1106713"/>
            <a:ext cx="5337669" cy="3070913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864742" y="4662891"/>
            <a:ext cx="1080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864742" y="5550823"/>
            <a:ext cx="10800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595">
          <p15:clr>
            <a:srgbClr val="FBAE40"/>
          </p15:clr>
        </p15:guide>
        <p15:guide id="2" pos="7265">
          <p15:clr>
            <a:srgbClr val="FBAE40"/>
          </p15:clr>
        </p15:guide>
        <p15:guide id="3" orient="horz" pos="4088">
          <p15:clr>
            <a:srgbClr val="FBAE40"/>
          </p15:clr>
        </p15:guide>
        <p15:guide id="4" pos="415">
          <p15:clr>
            <a:srgbClr val="FBAE40"/>
          </p15:clr>
        </p15:guide>
        <p15:guide id="5" pos="909">
          <p15:clr>
            <a:srgbClr val="FBAE40"/>
          </p15:clr>
        </p15:guide>
        <p15:guide id="6" pos="993">
          <p15:clr>
            <a:srgbClr val="FBAE40"/>
          </p15:clr>
        </p15:guide>
        <p15:guide id="7" pos="1485">
          <p15:clr>
            <a:srgbClr val="FBAE40"/>
          </p15:clr>
        </p15:guide>
        <p15:guide id="8" pos="1571">
          <p15:clr>
            <a:srgbClr val="FBAE40"/>
          </p15:clr>
        </p15:guide>
        <p15:guide id="9" pos="2066">
          <p15:clr>
            <a:srgbClr val="FBAE40"/>
          </p15:clr>
        </p15:guide>
        <p15:guide id="10" pos="2148">
          <p15:clr>
            <a:srgbClr val="FBAE40"/>
          </p15:clr>
        </p15:guide>
        <p15:guide id="11" pos="2643">
          <p15:clr>
            <a:srgbClr val="FBAE40"/>
          </p15:clr>
        </p15:guide>
        <p15:guide id="12" pos="2724">
          <p15:clr>
            <a:srgbClr val="FBAE40"/>
          </p15:clr>
        </p15:guide>
        <p15:guide id="13" pos="3221">
          <p15:clr>
            <a:srgbClr val="FBAE40"/>
          </p15:clr>
        </p15:guide>
        <p15:guide id="14" pos="3303">
          <p15:clr>
            <a:srgbClr val="FBAE40"/>
          </p15:clr>
        </p15:guide>
        <p15:guide id="15" pos="3798">
          <p15:clr>
            <a:srgbClr val="FBAE40"/>
          </p15:clr>
        </p15:guide>
        <p15:guide id="16" pos="3881">
          <p15:clr>
            <a:srgbClr val="FBAE40"/>
          </p15:clr>
        </p15:guide>
        <p15:guide id="17" pos="4376">
          <p15:clr>
            <a:srgbClr val="FBAE40"/>
          </p15:clr>
        </p15:guide>
        <p15:guide id="18" pos="4458">
          <p15:clr>
            <a:srgbClr val="FBAE40"/>
          </p15:clr>
        </p15:guide>
        <p15:guide id="19" pos="4955">
          <p15:clr>
            <a:srgbClr val="FBAE40"/>
          </p15:clr>
        </p15:guide>
        <p15:guide id="20" pos="5036">
          <p15:clr>
            <a:srgbClr val="FBAE40"/>
          </p15:clr>
        </p15:guide>
        <p15:guide id="21" pos="5531">
          <p15:clr>
            <a:srgbClr val="FBAE40"/>
          </p15:clr>
        </p15:guide>
        <p15:guide id="22" pos="5615">
          <p15:clr>
            <a:srgbClr val="FBAE40"/>
          </p15:clr>
        </p15:guide>
        <p15:guide id="23" pos="6110">
          <p15:clr>
            <a:srgbClr val="FBAE40"/>
          </p15:clr>
        </p15:guide>
        <p15:guide id="24" pos="6194">
          <p15:clr>
            <a:srgbClr val="FBAE40"/>
          </p15:clr>
        </p15:guide>
        <p15:guide id="25" pos="6687">
          <p15:clr>
            <a:srgbClr val="FBAE40"/>
          </p15:clr>
        </p15:guide>
        <p15:guide id="26" pos="677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азовый">
  <p:cSld name="Базовый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" name="Google Shape;128;p24"/>
          <p:cNvSpPr/>
          <p:nvPr>
            <p:ph idx="2" type="pic"/>
          </p:nvPr>
        </p:nvSpPr>
        <p:spPr>
          <a:xfrm>
            <a:off x="6331417" y="1101007"/>
            <a:ext cx="5337175" cy="5365696"/>
          </a:xfrm>
          <a:prstGeom prst="roundRect">
            <a:avLst>
              <a:gd fmla="val 1914" name="adj"/>
            </a:avLst>
          </a:prstGeom>
          <a:noFill/>
          <a:ln>
            <a:noFill/>
          </a:ln>
        </p:spPr>
      </p:sp>
      <p:sp>
        <p:nvSpPr>
          <p:cNvPr id="129" name="Google Shape;129;p24"/>
          <p:cNvSpPr txBox="1"/>
          <p:nvPr>
            <p:ph type="title"/>
          </p:nvPr>
        </p:nvSpPr>
        <p:spPr>
          <a:xfrm>
            <a:off x="868592" y="391296"/>
            <a:ext cx="1080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991741" y="1165940"/>
            <a:ext cx="5212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>
  <p:cSld name="Титульный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>
            <p:ph idx="2" type="pic"/>
          </p:nvPr>
        </p:nvSpPr>
        <p:spPr>
          <a:xfrm>
            <a:off x="864742" y="1106713"/>
            <a:ext cx="5337669" cy="3070913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5"/>
          <p:cNvSpPr txBox="1"/>
          <p:nvPr>
            <p:ph type="title"/>
          </p:nvPr>
        </p:nvSpPr>
        <p:spPr>
          <a:xfrm>
            <a:off x="864742" y="4662891"/>
            <a:ext cx="1080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864742" y="5550823"/>
            <a:ext cx="10800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и объект">
  <p:cSld name="2_Заголовок и объект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0" y="3246437"/>
            <a:ext cx="6156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-1" y="3296850"/>
            <a:ext cx="588901" cy="26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1">
          <p15:clr>
            <a:srgbClr val="F26B43"/>
          </p15:clr>
        </p15:guide>
        <p15:guide id="2" pos="1028">
          <p15:clr>
            <a:srgbClr val="F26B43"/>
          </p15:clr>
        </p15:guide>
        <p15:guide id="3" pos="1118">
          <p15:clr>
            <a:srgbClr val="F26B43"/>
          </p15:clr>
        </p15:guide>
        <p15:guide id="4" pos="1617">
          <p15:clr>
            <a:srgbClr val="F26B43"/>
          </p15:clr>
        </p15:guide>
        <p15:guide id="5" pos="1708">
          <p15:clr>
            <a:srgbClr val="F26B43"/>
          </p15:clr>
        </p15:guide>
        <p15:guide id="6" pos="2184">
          <p15:clr>
            <a:srgbClr val="F26B43"/>
          </p15:clr>
        </p15:guide>
        <p15:guide id="7" pos="2275">
          <p15:clr>
            <a:srgbClr val="F26B43"/>
          </p15:clr>
        </p15:guide>
        <p15:guide id="8" pos="2751">
          <p15:clr>
            <a:srgbClr val="F26B43"/>
          </p15:clr>
        </p15:guide>
        <p15:guide id="9" pos="2842">
          <p15:clr>
            <a:srgbClr val="F26B43"/>
          </p15:clr>
        </p15:guide>
        <p15:guide id="10" pos="3318">
          <p15:clr>
            <a:srgbClr val="F26B43"/>
          </p15:clr>
        </p15:guide>
        <p15:guide id="11" pos="3409">
          <p15:clr>
            <a:srgbClr val="F26B43"/>
          </p15:clr>
        </p15:guide>
        <p15:guide id="12" pos="3908">
          <p15:clr>
            <a:srgbClr val="F26B43"/>
          </p15:clr>
        </p15:guide>
        <p15:guide id="13" pos="3999">
          <p15:clr>
            <a:srgbClr val="F26B43"/>
          </p15:clr>
        </p15:guide>
        <p15:guide id="14" pos="4475">
          <p15:clr>
            <a:srgbClr val="F26B43"/>
          </p15:clr>
        </p15:guide>
        <p15:guide id="15" pos="4566">
          <p15:clr>
            <a:srgbClr val="F26B43"/>
          </p15:clr>
        </p15:guide>
        <p15:guide id="16" pos="5042">
          <p15:clr>
            <a:srgbClr val="F26B43"/>
          </p15:clr>
        </p15:guide>
        <p15:guide id="17" pos="5133">
          <p15:clr>
            <a:srgbClr val="F26B43"/>
          </p15:clr>
        </p15:guide>
        <p15:guide id="18" pos="5609">
          <p15:clr>
            <a:srgbClr val="F26B43"/>
          </p15:clr>
        </p15:guide>
        <p15:guide id="19" pos="5700">
          <p15:clr>
            <a:srgbClr val="F26B43"/>
          </p15:clr>
        </p15:guide>
        <p15:guide id="20" pos="6199">
          <p15:clr>
            <a:srgbClr val="F26B43"/>
          </p15:clr>
        </p15:guide>
        <p15:guide id="21" pos="6289">
          <p15:clr>
            <a:srgbClr val="F26B43"/>
          </p15:clr>
        </p15:guide>
        <p15:guide id="22" pos="6766">
          <p15:clr>
            <a:srgbClr val="F26B43"/>
          </p15:clr>
        </p15:guide>
        <p15:guide id="23" pos="6856">
          <p15:clr>
            <a:srgbClr val="F26B43"/>
          </p15:clr>
        </p15:guide>
        <p15:guide id="24" pos="7333">
          <p15:clr>
            <a:srgbClr val="F26B43"/>
          </p15:clr>
        </p15:guide>
        <p15:guide id="25" orient="horz" pos="709">
          <p15:clr>
            <a:srgbClr val="F26B43"/>
          </p15:clr>
        </p15:guide>
        <p15:guide id="26" orient="horz" pos="4065">
          <p15:clr>
            <a:srgbClr val="F26B43"/>
          </p15:clr>
        </p15:guide>
        <p15:guide id="27" orient="horz" pos="1774">
          <p15:clr>
            <a:srgbClr val="F26B43"/>
          </p15:clr>
        </p15:guide>
        <p15:guide id="28" orient="horz" pos="1865">
          <p15:clr>
            <a:srgbClr val="F26B43"/>
          </p15:clr>
        </p15:guide>
        <p15:guide id="29" orient="horz" pos="2908">
          <p15:clr>
            <a:srgbClr val="F26B43"/>
          </p15:clr>
        </p15:guide>
        <p15:guide id="30" orient="horz" pos="2999">
          <p15:clr>
            <a:srgbClr val="F26B43"/>
          </p15:clr>
        </p15:guide>
        <p15:guide id="31" orient="horz" pos="2341">
          <p15:clr>
            <a:srgbClr val="F26B43"/>
          </p15:clr>
        </p15:guide>
        <p15:guide id="32" orient="horz" pos="2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arxiv.org/abs/1505.05192" TargetMode="External"/><Relationship Id="rId5" Type="http://schemas.openxmlformats.org/officeDocument/2006/relationships/hyperlink" Target="https://alexanderdyakonov.wordpress.com/2020/06/03/%D1%81%D0%B0%D0%BC%D0%BE%D0%BE%D0%B1%D1%83%D1%87%D0%B5%D0%BD%D0%B8%D0%B5-self-supervisio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1603.09246.pdf" TargetMode="External"/><Relationship Id="rId4" Type="http://schemas.openxmlformats.org/officeDocument/2006/relationships/hyperlink" Target="https://habr.com/ru/articles/704712/" TargetMode="External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abs/1603.06668" TargetMode="External"/><Relationship Id="rId4" Type="http://schemas.openxmlformats.org/officeDocument/2006/relationships/hyperlink" Target="https://arxiv.org/abs/1603.06668" TargetMode="External"/><Relationship Id="rId5" Type="http://schemas.openxmlformats.org/officeDocument/2006/relationships/hyperlink" Target="https://arxiv.org/abs/1603.06668" TargetMode="External"/><Relationship Id="rId6" Type="http://schemas.openxmlformats.org/officeDocument/2006/relationships/hyperlink" Target="https://habr.com/ru/articles/704712/" TargetMode="External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1604.07379" TargetMode="External"/><Relationship Id="rId4" Type="http://schemas.openxmlformats.org/officeDocument/2006/relationships/hyperlink" Target="https://arxiv.org/abs/1603.06668" TargetMode="External"/><Relationship Id="rId5" Type="http://schemas.openxmlformats.org/officeDocument/2006/relationships/hyperlink" Target="https://arxiv.org/abs/1603.06668" TargetMode="External"/><Relationship Id="rId6" Type="http://schemas.openxmlformats.org/officeDocument/2006/relationships/hyperlink" Target="https://habr.com/ru/articles/704712/" TargetMode="External"/><Relationship Id="rId7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803.07728.pdf" TargetMode="External"/><Relationship Id="rId4" Type="http://schemas.openxmlformats.org/officeDocument/2006/relationships/hyperlink" Target="https://arxiv.org/pdf/1803.07728.pdf" TargetMode="External"/><Relationship Id="rId5" Type="http://schemas.openxmlformats.org/officeDocument/2006/relationships/hyperlink" Target="https://habr.com/ru/articles/704712/" TargetMode="External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abr.com/ru/articles/704712/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hyperlink" Target="https://habr.com/ru/articles/704716/" TargetMode="External"/><Relationship Id="rId5" Type="http://schemas.openxmlformats.org/officeDocument/2006/relationships/hyperlink" Target="https://arxiv.org/pdf/2002.05709.pdf" TargetMode="External"/><Relationship Id="rId6" Type="http://schemas.openxmlformats.org/officeDocument/2006/relationships/hyperlink" Target="https://arxiv.org/pdf/2002.05709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habr.com/ru/articles/704716/" TargetMode="External"/><Relationship Id="rId4" Type="http://schemas.openxmlformats.org/officeDocument/2006/relationships/hyperlink" Target="https://arxiv.org/pdf/2002.05709.pdf" TargetMode="External"/><Relationship Id="rId5" Type="http://schemas.openxmlformats.org/officeDocument/2006/relationships/hyperlink" Target="https://arxiv.org/pdf/2002.05709.pdf" TargetMode="External"/><Relationship Id="rId6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s://arxiv.org/abs/2006.07733" TargetMode="External"/><Relationship Id="rId5" Type="http://schemas.openxmlformats.org/officeDocument/2006/relationships/hyperlink" Target="https://arxiv.org/abs/2006.07733" TargetMode="External"/><Relationship Id="rId6" Type="http://schemas.openxmlformats.org/officeDocument/2006/relationships/hyperlink" Target="https://deepschool-pro.notion.site/Weight-Averaging-07a2c80c6cf54858887d71fac70d8a31" TargetMode="External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2006.07733" TargetMode="External"/><Relationship Id="rId4" Type="http://schemas.openxmlformats.org/officeDocument/2006/relationships/hyperlink" Target="https://arxiv.org/abs/2006.07733" TargetMode="External"/><Relationship Id="rId5" Type="http://schemas.openxmlformats.org/officeDocument/2006/relationships/hyperlink" Target="https://deepschool-pro.notion.site/Weight-Averaging-07a2c80c6cf54858887d71fac70d8a31" TargetMode="External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2111.06377.pdf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2111.06377.pdf" TargetMode="External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pdf/2111.06377.pdf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s://arxiv.org/abs/2011.13377" TargetMode="External"/><Relationship Id="rId5" Type="http://schemas.openxmlformats.org/officeDocument/2006/relationships/hyperlink" Target="https://habr.com/ru/articles/704720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2103.00020.pdf" TargetMode="External"/><Relationship Id="rId4" Type="http://schemas.openxmlformats.org/officeDocument/2006/relationships/hyperlink" Target="https://openai.com/research/clip" TargetMode="External"/><Relationship Id="rId5" Type="http://schemas.openxmlformats.org/officeDocument/2006/relationships/hyperlink" Target="https://github.com/openai/CLIP" TargetMode="External"/><Relationship Id="rId6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epschool-pro.notion.site/CLIP-3f406560e5b145f9873f9b67dfeacca3" TargetMode="External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epschool-pro.notion.site/CLIP-3f406560e5b145f9873f9b67dfeacca3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epschool-pro.notion.site/CLIP-3f406560e5b145f9873f9b67dfeacca3" TargetMode="External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epschool-pro.notion.site/CLIP-3f406560e5b145f9873f9b67dfeacca3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epschool-pro.notion.site/CLIP-3f406560e5b145f9873f9b67dfeacca3" TargetMode="External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epschool-pro.notion.site/CLIP-3f406560e5b145f9873f9b67dfeacca3" TargetMode="External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2103.00020.pdf" TargetMode="External"/><Relationship Id="rId4" Type="http://schemas.openxmlformats.org/officeDocument/2006/relationships/hyperlink" Target="https://openai.com/research/clip" TargetMode="External"/><Relationship Id="rId5" Type="http://schemas.openxmlformats.org/officeDocument/2006/relationships/hyperlink" Target="https://github.com/openai/CLIP" TargetMode="External"/><Relationship Id="rId6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abs/2104.14294" TargetMode="External"/><Relationship Id="rId4" Type="http://schemas.openxmlformats.org/officeDocument/2006/relationships/hyperlink" Target="https://arxiv.org/abs/2104.14294" TargetMode="External"/><Relationship Id="rId5" Type="http://schemas.openxmlformats.org/officeDocument/2006/relationships/hyperlink" Target="https://github.com/facebookresearch/dino" TargetMode="External"/><Relationship Id="rId6" Type="http://schemas.openxmlformats.org/officeDocument/2006/relationships/hyperlink" Target="https://github.com/facebookresearch/dino" TargetMode="External"/><Relationship Id="rId7" Type="http://schemas.openxmlformats.org/officeDocument/2006/relationships/hyperlink" Target="https://habr.com/ru/articles/704714/" TargetMode="External"/><Relationship Id="rId8" Type="http://schemas.openxmlformats.org/officeDocument/2006/relationships/image" Target="../media/image51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rxiv.org/abs/2104.14294" TargetMode="External"/><Relationship Id="rId4" Type="http://schemas.openxmlformats.org/officeDocument/2006/relationships/hyperlink" Target="https://arxiv.org/abs/2104.14294" TargetMode="External"/><Relationship Id="rId5" Type="http://schemas.openxmlformats.org/officeDocument/2006/relationships/hyperlink" Target="https://github.com/facebookresearch/dino" TargetMode="External"/><Relationship Id="rId6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abs/2104.14294" TargetMode="External"/><Relationship Id="rId4" Type="http://schemas.openxmlformats.org/officeDocument/2006/relationships/hyperlink" Target="https://arxiv.org/abs/2104.14294" TargetMode="External"/><Relationship Id="rId5" Type="http://schemas.openxmlformats.org/officeDocument/2006/relationships/hyperlink" Target="https://github.com/facebookresearch/dino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rxiv.org/abs/2104.14294" TargetMode="External"/><Relationship Id="rId4" Type="http://schemas.openxmlformats.org/officeDocument/2006/relationships/hyperlink" Target="https://arxiv.org/abs/2104.14294" TargetMode="External"/><Relationship Id="rId5" Type="http://schemas.openxmlformats.org/officeDocument/2006/relationships/hyperlink" Target="https://github.com/facebookresearch/dino" TargetMode="External"/><Relationship Id="rId6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rxiv.org/abs/2104.14294" TargetMode="External"/><Relationship Id="rId4" Type="http://schemas.openxmlformats.org/officeDocument/2006/relationships/hyperlink" Target="https://arxiv.org/abs/2104.14294" TargetMode="External"/><Relationship Id="rId5" Type="http://schemas.openxmlformats.org/officeDocument/2006/relationships/hyperlink" Target="https://github.com/facebookresearch/dino" TargetMode="External"/><Relationship Id="rId6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rxiv.org/abs/2104.14294" TargetMode="External"/><Relationship Id="rId4" Type="http://schemas.openxmlformats.org/officeDocument/2006/relationships/hyperlink" Target="https://arxiv.org/abs/2104.14294" TargetMode="External"/><Relationship Id="rId5" Type="http://schemas.openxmlformats.org/officeDocument/2006/relationships/hyperlink" Target="https://github.com/facebookresearch/dino" TargetMode="External"/><Relationship Id="rId6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pdf/2304.07193.pdf" TargetMode="External"/><Relationship Id="rId4" Type="http://schemas.openxmlformats.org/officeDocument/2006/relationships/hyperlink" Target="https://github.com/facebookresearch/dinov2" TargetMode="External"/><Relationship Id="rId5" Type="http://schemas.openxmlformats.org/officeDocument/2006/relationships/hyperlink" Target="https://github.com/facebookresearch/dinov2" TargetMode="External"/><Relationship Id="rId6" Type="http://schemas.openxmlformats.org/officeDocument/2006/relationships/image" Target="../media/image52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pdf/2304.07193.pdf" TargetMode="External"/><Relationship Id="rId4" Type="http://schemas.openxmlformats.org/officeDocument/2006/relationships/hyperlink" Target="https://github.com/facebookresearch/dinov2" TargetMode="External"/><Relationship Id="rId5" Type="http://schemas.openxmlformats.org/officeDocument/2006/relationships/hyperlink" Target="https://github.com/facebookresearch/dinov2" TargetMode="External"/><Relationship Id="rId6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rxiv.org/pdf/2304.07193.pdf" TargetMode="External"/><Relationship Id="rId4" Type="http://schemas.openxmlformats.org/officeDocument/2006/relationships/hyperlink" Target="https://arxiv.org/pdf/2111.07832.pdf" TargetMode="External"/><Relationship Id="rId5" Type="http://schemas.openxmlformats.org/officeDocument/2006/relationships/hyperlink" Target="https://github.com/facebookresearch/dinov2" TargetMode="External"/><Relationship Id="rId6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hyperlink" Target="https://paperswithcode.com/sota/self-supervised-image-classification-on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rxiv.org/abs/2304.02643" TargetMode="External"/><Relationship Id="rId4" Type="http://schemas.openxmlformats.org/officeDocument/2006/relationships/hyperlink" Target="https://segment-anything.com/" TargetMode="External"/><Relationship Id="rId5" Type="http://schemas.openxmlformats.org/officeDocument/2006/relationships/hyperlink" Target="https://segment-anything.com/" TargetMode="External"/><Relationship Id="rId6" Type="http://schemas.openxmlformats.org/officeDocument/2006/relationships/hyperlink" Target="https://github.com/facebookresearch/segment-anything" TargetMode="External"/><Relationship Id="rId7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abs/2304.02643" TargetMode="External"/><Relationship Id="rId4" Type="http://schemas.openxmlformats.org/officeDocument/2006/relationships/hyperlink" Target="https://segment-anything.com/" TargetMode="External"/><Relationship Id="rId5" Type="http://schemas.openxmlformats.org/officeDocument/2006/relationships/hyperlink" Target="https://segment-anything.com/" TargetMode="External"/><Relationship Id="rId6" Type="http://schemas.openxmlformats.org/officeDocument/2006/relationships/hyperlink" Target="https://github.com/facebookresearch/segment-anything" TargetMode="External"/><Relationship Id="rId7" Type="http://schemas.openxmlformats.org/officeDocument/2006/relationships/image" Target="../media/image50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arxiv.org/abs/2304.02643" TargetMode="External"/><Relationship Id="rId4" Type="http://schemas.openxmlformats.org/officeDocument/2006/relationships/hyperlink" Target="https://arxiv.org/pdf/2112.10003.pdf" TargetMode="External"/><Relationship Id="rId5" Type="http://schemas.openxmlformats.org/officeDocument/2006/relationships/image" Target="../media/image4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eepschool-pro.notion.site/Segment-Anything-50ce061b804a4d7e96cd0d6b084d396d" TargetMode="External"/><Relationship Id="rId4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eepschool-pro.notion.site/Segment-Anything-50ce061b804a4d7e96cd0d6b084d396d" TargetMode="External"/><Relationship Id="rId4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eepschool-pro.notion.site/Segment-Anything-50ce061b804a4d7e96cd0d6b084d396d" TargetMode="External"/><Relationship Id="rId4" Type="http://schemas.openxmlformats.org/officeDocument/2006/relationships/image" Target="../media/image4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eepschool-pro.notion.site/Segment-Anything-50ce061b804a4d7e96cd0d6b084d396d" TargetMode="External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epschool-pro.notion.site/Self-supervised-learning-f4a03ba2f30341afa3c295466007afb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deepschool-pro.notion.site/Self-supervised-learning-f4a03ba2f30341afa3c295466007afb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deepschool-pro.notion.site/Self-supervised-learning-f4a03ba2f30341afa3c295466007afb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epschool-pro.notion.site/Self-supervised-learning-f4a03ba2f30341afa3c295466007afbc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332391" y="2678418"/>
            <a:ext cx="5595798" cy="91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Сomputer Vision</a:t>
            </a:r>
            <a:endParaRPr/>
          </a:p>
        </p:txBody>
      </p:sp>
      <p:sp>
        <p:nvSpPr>
          <p:cNvPr id="143" name="Google Shape;143;p27"/>
          <p:cNvSpPr txBox="1"/>
          <p:nvPr/>
        </p:nvSpPr>
        <p:spPr>
          <a:xfrm>
            <a:off x="332391" y="3141000"/>
            <a:ext cx="3699617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7EFF"/>
              </a:buClr>
              <a:buSzPts val="3200"/>
              <a:buFont typeface="Proxima Nova"/>
              <a:buNone/>
            </a:pPr>
            <a:r>
              <a:t/>
            </a:r>
            <a:endParaRPr b="1" i="0" sz="32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332391" y="6413023"/>
            <a:ext cx="3109452" cy="444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06/03/2024</a:t>
            </a:r>
            <a:endParaRPr b="0" i="0" sz="1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332391" y="3791425"/>
            <a:ext cx="5595798" cy="1436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SSL &amp;</a:t>
            </a:r>
            <a:endParaRPr b="1" i="0" sz="36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Foundation Models</a:t>
            </a:r>
            <a:endParaRPr b="1" i="0" sz="36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5008296" y="-1293"/>
            <a:ext cx="7183576" cy="6862521"/>
          </a:xfrm>
          <a:custGeom>
            <a:rect b="b" l="l" r="r" t="t"/>
            <a:pathLst>
              <a:path extrusionOk="0" h="6862521" w="7183576">
                <a:moveTo>
                  <a:pt x="1865307" y="1293"/>
                </a:moveTo>
                <a:lnTo>
                  <a:pt x="7183576" y="0"/>
                </a:lnTo>
                <a:lnTo>
                  <a:pt x="7183576" y="6860139"/>
                </a:lnTo>
                <a:lnTo>
                  <a:pt x="791916" y="6862521"/>
                </a:lnTo>
                <a:lnTo>
                  <a:pt x="51618" y="5598458"/>
                </a:lnTo>
                <a:cubicBezTo>
                  <a:pt x="-4180" y="5503161"/>
                  <a:pt x="-15346" y="5388166"/>
                  <a:pt x="21075" y="5283913"/>
                </a:cubicBezTo>
                <a:lnTo>
                  <a:pt x="1865307" y="129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8" l="-7383" r="-41468" t="-68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ри условии, что по центру - мордочка, где будет расположено правое ушко?" id="221" name="Google Shape;22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2803" y="932204"/>
            <a:ext cx="6066394" cy="53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/>
          <p:nvPr/>
        </p:nvSpPr>
        <p:spPr>
          <a:xfrm>
            <a:off x="4447265" y="6284905"/>
            <a:ext cx="77447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Unsupervised Visual Representation Learning by Context Prediction, 2015</a:t>
            </a:r>
            <a:endParaRPr b="0" i="0"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283D4B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Самообучение (Self-Supervision)</a:t>
            </a:r>
            <a:endParaRPr i="0" sz="1600">
              <a:solidFill>
                <a:srgbClr val="283D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553362" y="265506"/>
            <a:ext cx="57367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Предсказание контекста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4447265" y="6284905"/>
            <a:ext cx="77447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ru-RU" sz="1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Unsupervised learning of visual representations by solving jigsaw puzzles</a:t>
            </a:r>
            <a:r>
              <a:rPr b="0" i="0" lang="ru-RU" sz="1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2016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Learning. Метрики и первые pretext tasks</a:t>
            </a:r>
            <a:endParaRPr b="0" i="0"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553361" y="265506"/>
            <a:ext cx="708216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Разгадывание паззла (jigsaw)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816" y="1469873"/>
            <a:ext cx="11898848" cy="391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/>
        </p:nvSpPr>
        <p:spPr>
          <a:xfrm>
            <a:off x="3040380" y="5760225"/>
            <a:ext cx="61112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”A good self-supervised task is neither simple nor ambiguous”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4447265" y="6284905"/>
            <a:ext cx="77447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444444"/>
                </a:solidFill>
                <a:latin typeface="Basic"/>
                <a:ea typeface="Basic"/>
                <a:cs typeface="Basic"/>
                <a:sym typeface="Basic"/>
              </a:rPr>
              <a:t> </a:t>
            </a:r>
            <a:r>
              <a:rPr b="0" i="0" lang="ru-RU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Learning Representations for Automatic Colorization</a:t>
            </a:r>
            <a:r>
              <a:rPr lang="ru-RU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</a:t>
            </a:r>
            <a:r>
              <a:rPr lang="ru-RU" sz="1600" u="sng" strike="noStrike">
                <a:solidFill>
                  <a:srgbClr val="444444"/>
                </a:solidFill>
                <a:latin typeface="Basic"/>
                <a:ea typeface="Basic"/>
                <a:cs typeface="Basic"/>
                <a:sym typeface="Bas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16</a:t>
            </a:r>
            <a:endParaRPr b="0" i="0" sz="1600">
              <a:solidFill>
                <a:srgbClr val="444444"/>
              </a:solidFill>
              <a:latin typeface="Basic"/>
              <a:ea typeface="Basic"/>
              <a:cs typeface="Basic"/>
              <a:sym typeface="Bas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Learning. Метрики и первые pretext tasks</a:t>
            </a:r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553362" y="265506"/>
            <a:ext cx="57367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Колоризация изображений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6193" y="1251191"/>
            <a:ext cx="10879613" cy="483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4447265" y="6284905"/>
            <a:ext cx="77447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444444"/>
                </a:solidFill>
                <a:latin typeface="Basic"/>
                <a:ea typeface="Basic"/>
                <a:cs typeface="Basic"/>
                <a:sym typeface="Basic"/>
              </a:rPr>
              <a:t> </a:t>
            </a:r>
            <a:r>
              <a:rPr b="0" i="0" lang="ru-RU" sz="1600" u="sng">
                <a:solidFill>
                  <a:srgbClr val="1DA1FF"/>
                </a:solidFill>
                <a:latin typeface="Basic"/>
                <a:ea typeface="Basic"/>
                <a:cs typeface="Basic"/>
                <a:sym typeface="Bas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Context encoders: Feature learning by inpainting</a:t>
            </a:r>
            <a:r>
              <a:rPr lang="ru-RU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</a:t>
            </a:r>
            <a:r>
              <a:rPr lang="ru-RU" sz="1600" u="sng" strike="noStrike">
                <a:solidFill>
                  <a:srgbClr val="444444"/>
                </a:solidFill>
                <a:latin typeface="Basic"/>
                <a:ea typeface="Basic"/>
                <a:cs typeface="Basic"/>
                <a:sym typeface="Bas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16</a:t>
            </a:r>
            <a:endParaRPr b="0" i="0" sz="1600">
              <a:solidFill>
                <a:srgbClr val="444444"/>
              </a:solidFill>
              <a:latin typeface="Basic"/>
              <a:ea typeface="Basic"/>
              <a:cs typeface="Basic"/>
              <a:sym typeface="Bas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Learning. Метрики и первые pretext tasks</a:t>
            </a:r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553362" y="265506"/>
            <a:ext cx="57367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Маскирование изображений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7" id="251" name="Google Shape;25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9293" y="1404866"/>
            <a:ext cx="9921694" cy="429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4447265" y="6284905"/>
            <a:ext cx="77447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444444"/>
                </a:solidFill>
                <a:latin typeface="Basic"/>
                <a:ea typeface="Basic"/>
                <a:cs typeface="Basic"/>
                <a:sym typeface="Basic"/>
              </a:rPr>
              <a:t> </a:t>
            </a:r>
            <a:r>
              <a:rPr b="0" i="0" lang="ru-RU" sz="1600" u="sng" strike="noStrike">
                <a:solidFill>
                  <a:srgbClr val="1185D7"/>
                </a:solidFill>
                <a:latin typeface="Basic"/>
                <a:ea typeface="Basic"/>
                <a:cs typeface="Basic"/>
                <a:sym typeface="Bas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Unsupervised representation learning  by  predicting  image  rotations</a:t>
            </a:r>
            <a:r>
              <a:rPr lang="ru-RU" sz="1600" u="sng" strike="noStrike">
                <a:solidFill>
                  <a:srgbClr val="444444"/>
                </a:solidFill>
                <a:latin typeface="Basic"/>
                <a:ea typeface="Basic"/>
                <a:cs typeface="Basic"/>
                <a:sym typeface="Bas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2018</a:t>
            </a:r>
            <a:endParaRPr b="0" i="0" sz="1600">
              <a:solidFill>
                <a:srgbClr val="444444"/>
              </a:solidFill>
              <a:latin typeface="Basic"/>
              <a:ea typeface="Basic"/>
              <a:cs typeface="Basic"/>
              <a:sym typeface="Bas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Learning. Метрики и первые pretext tasks</a:t>
            </a:r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553362" y="265506"/>
            <a:ext cx="57367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Предсказание поворота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793875"/>
            <a:ext cx="12192000" cy="326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6587175" y="6519446"/>
            <a:ext cx="56048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444444"/>
                </a:solidFill>
                <a:latin typeface="Basic"/>
                <a:ea typeface="Basic"/>
                <a:cs typeface="Basic"/>
                <a:sym typeface="Basic"/>
              </a:rPr>
              <a:t> </a:t>
            </a: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Learning. Метрики и первые pretext tasks</a:t>
            </a:r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553362" y="265506"/>
            <a:ext cx="573677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Сравнение: </a:t>
            </a: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linear evaluation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6735" y="1052967"/>
            <a:ext cx="8766810" cy="531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4447265" y="6556617"/>
            <a:ext cx="77447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Simple Framework for Contrastive Learning of Visual Representations, 2020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553361" y="265506"/>
            <a:ext cx="74840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Multiview Invariance: SimCLR</a:t>
            </a:r>
            <a:endParaRPr b="1" i="0" sz="3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8565" y="1082104"/>
            <a:ext cx="4834870" cy="537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553361" y="265506"/>
            <a:ext cx="74840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Multiview Invariance: SimCLR</a:t>
            </a:r>
            <a:endParaRPr b="1" i="0" sz="3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5870"/>
            <a:ext cx="121920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/>
        </p:nvSpPr>
        <p:spPr>
          <a:xfrm>
            <a:off x="4447265" y="6263670"/>
            <a:ext cx="77447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Learning. Contrastive learning</a:t>
            </a:r>
            <a:endParaRPr i="0" sz="16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Simple Framework for Contrastive Learning of Visual Representations, 2020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4447265" y="6263670"/>
            <a:ext cx="77447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Learning. Contrastive learning</a:t>
            </a:r>
            <a:endParaRPr i="0" sz="16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Simple Framework for Contrastive Learning of Visual Representations, 2020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553361" y="265506"/>
            <a:ext cx="74840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Multiview Invariance: SimCLR</a:t>
            </a:r>
            <a:endParaRPr b="1" i="0" sz="3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434" y="980428"/>
            <a:ext cx="11293131" cy="246007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/>
        </p:nvSpPr>
        <p:spPr>
          <a:xfrm>
            <a:off x="449434" y="3653415"/>
            <a:ext cx="11293131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AutoNum type="arabicPeriod"/>
            </a:pPr>
            <a:r>
              <a:rPr b="0" i="0"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Аугментации важны: особенно кропы и дисторсия цвета. Тут чем жестче аугментации, тем лучше, даже если supervised такие не помогают.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AutoNum type="arabicPeriod"/>
            </a:pPr>
            <a:r>
              <a:rPr b="0" i="0"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Применяем промежуточный MLP слой, называемый projector</a:t>
            </a:r>
            <a:r>
              <a:rPr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получаем</a:t>
            </a:r>
            <a:r>
              <a:rPr b="0" i="0"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аж +10% к финальному качеству на downstream задаче, при том что </a:t>
            </a:r>
            <a:r>
              <a:rPr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  <a:r>
              <a:rPr b="0" i="0"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дальнейшее обучение downstream задачи всё так же идёт энкодер f(), который преобразует картинку в эмбеддинг y=f(x).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AutoNum type="arabicPeriod"/>
            </a:pPr>
            <a:r>
              <a:rPr b="0" i="0"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Негативные примеры полностью берутся из батча. Авторы приводят ablation study, где показывают, что чем больше размер батча</a:t>
            </a:r>
            <a:r>
              <a:rPr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тем лучше - у них 8192.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alibri"/>
              <a:buAutoNum type="arabicPeriod"/>
            </a:pPr>
            <a:r>
              <a:rPr b="0" i="0" lang="ru-RU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Долгое обучение. 1000 эпох процентов на 10 п.п. лучше, чем 100 эпох.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553361" y="265506"/>
            <a:ext cx="74840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Multiview Invariance: BYOL</a:t>
            </a:r>
            <a:endParaRPr/>
          </a:p>
        </p:txBody>
      </p:sp>
      <p:pic>
        <p:nvPicPr>
          <p:cNvPr descr="Изображение" id="305" name="Google Shape;3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616" y="1303540"/>
            <a:ext cx="11558036" cy="287295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 txBox="1"/>
          <p:nvPr/>
        </p:nvSpPr>
        <p:spPr>
          <a:xfrm>
            <a:off x="3505200" y="6273225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Bootstrap Your Own Latent A New Approach to Self-Supervised </a:t>
            </a:r>
            <a:r>
              <a:rPr b="0" i="0" lang="ru-RU" sz="1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Learning</a:t>
            </a:r>
            <a:r>
              <a:rPr b="0" i="0" lang="ru-RU" sz="1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2020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Weight Averaging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0586" y="4629753"/>
            <a:ext cx="4730828" cy="118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508869" y="2863076"/>
            <a:ext cx="8665611" cy="1131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SSL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Foundation models </a:t>
            </a:r>
            <a:endParaRPr b="0" sz="2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553361" y="265506"/>
            <a:ext cx="74840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Multiview Invariance: BYOL</a:t>
            </a:r>
            <a:endParaRPr/>
          </a:p>
        </p:txBody>
      </p:sp>
      <p:sp>
        <p:nvSpPr>
          <p:cNvPr id="315" name="Google Shape;315;p46"/>
          <p:cNvSpPr txBox="1"/>
          <p:nvPr/>
        </p:nvSpPr>
        <p:spPr>
          <a:xfrm>
            <a:off x="3505200" y="6273225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Bootstrap Your Own Latent A New Approach to Self-Supervised </a:t>
            </a:r>
            <a:r>
              <a:rPr b="0" i="0" lang="ru-RU" sz="1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Learning</a:t>
            </a:r>
            <a:r>
              <a:rPr b="0" i="0" lang="ru-RU" sz="1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2020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Weight Averaging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3822" y="1223569"/>
            <a:ext cx="6244355" cy="441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4447265" y="6519446"/>
            <a:ext cx="77447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Masked Autoencoders Are Scalable Vision Learners, 2021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553361" y="265506"/>
            <a:ext cx="748403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Маскирование изображений: SOTA</a:t>
            </a:r>
            <a:endParaRPr/>
          </a:p>
        </p:txBody>
      </p:sp>
      <p:pic>
        <p:nvPicPr>
          <p:cNvPr id="325" name="Google Shape;32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2854" y="1221367"/>
            <a:ext cx="8586292" cy="4896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8"/>
          <p:cNvSpPr txBox="1"/>
          <p:nvPr/>
        </p:nvSpPr>
        <p:spPr>
          <a:xfrm>
            <a:off x="4447265" y="6519446"/>
            <a:ext cx="77447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Masked Autoencoders Are Scalable Vision Learners, 2021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553361" y="265506"/>
            <a:ext cx="748403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Маскирование изображений: SOTA</a:t>
            </a:r>
            <a:endParaRPr/>
          </a:p>
        </p:txBody>
      </p:sp>
      <p:pic>
        <p:nvPicPr>
          <p:cNvPr id="334" name="Google Shape;33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88693"/>
            <a:ext cx="12141303" cy="476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4447265" y="6519446"/>
            <a:ext cx="77447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Masked Autoencoders Are Scalable Vision Learners, 2021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9"/>
          <p:cNvSpPr txBox="1"/>
          <p:nvPr/>
        </p:nvSpPr>
        <p:spPr>
          <a:xfrm>
            <a:off x="553361" y="265506"/>
            <a:ext cx="748403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Маскирование изображений: SOTA</a:t>
            </a:r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656" y="896685"/>
            <a:ext cx="5931327" cy="562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0195" y="1616135"/>
            <a:ext cx="5538838" cy="390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553361" y="265506"/>
            <a:ext cx="74840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равнение: </a:t>
            </a:r>
            <a:r>
              <a:rPr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inear evaluation</a:t>
            </a:r>
            <a:endParaRPr b="1" i="0" sz="3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343" y="899026"/>
            <a:ext cx="9409313" cy="582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553361" y="265506"/>
            <a:ext cx="74840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равнение</a:t>
            </a:r>
            <a:endParaRPr b="1" i="0" sz="3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51"/>
          <p:cNvPicPr preferRelativeResize="0"/>
          <p:nvPr/>
        </p:nvPicPr>
        <p:blipFill rotWithShape="1">
          <a:blip r:embed="rId3">
            <a:alphaModFix/>
          </a:blip>
          <a:srcRect b="0" l="0" r="0" t="50714"/>
          <a:stretch/>
        </p:blipFill>
        <p:spPr>
          <a:xfrm>
            <a:off x="508869" y="1046695"/>
            <a:ext cx="11160868" cy="194673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1"/>
          <p:cNvSpPr txBox="1"/>
          <p:nvPr/>
        </p:nvSpPr>
        <p:spPr>
          <a:xfrm>
            <a:off x="4180241" y="6273225"/>
            <a:ext cx="79823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Well Do Self-Supervised Models Transfer?</a:t>
            </a:r>
            <a:endParaRPr b="0" i="0"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Learning. Результаты и основные фреймворки</a:t>
            </a:r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618212" y="3325277"/>
            <a:ext cx="1115358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AutoNum type="arabicPeriod"/>
            </a:pP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SSL чекпойнты в большинстве случаях лучше перформят, чем supervised. </a:t>
            </a:r>
            <a:endParaRPr b="0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AutoNum type="arabicPeriod"/>
            </a:pP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Метрики </a:t>
            </a:r>
            <a:r>
              <a:rPr b="1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топ-SSL и supervised близки для классификации</a:t>
            </a: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(Many-shot и few-shot)</a:t>
            </a:r>
            <a:endParaRPr b="0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AutoNum type="arabicPeriod"/>
            </a:pPr>
            <a:r>
              <a:rPr b="1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Supervised</a:t>
            </a: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со свистом </a:t>
            </a:r>
            <a:r>
              <a:rPr b="1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проигрывает</a:t>
            </a: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в трансфере на задачи </a:t>
            </a:r>
            <a:r>
              <a:rPr b="1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детекции</a:t>
            </a:r>
            <a:r>
              <a:rPr b="1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и</a:t>
            </a:r>
            <a:r>
              <a:rPr b="1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сегментации</a:t>
            </a: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AutoNum type="arabicPeriod"/>
            </a:pP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разных задачах выходят вперёд различные методы SSL. Таким образом финальный </a:t>
            </a:r>
            <a:r>
              <a:rPr b="1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выбор метода должен зависеть от downstream задачи.</a:t>
            </a:r>
            <a:endParaRPr b="0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AutoNum type="arabicPeriod"/>
            </a:pP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Исходя из предыдущего, пока не придумано метода, который был бы универсальным.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AutoNum type="arabicPeriod"/>
            </a:pPr>
            <a:r>
              <a:rPr b="0" i="0" lang="ru-RU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Linear protocol на ImageNet сильно коррелирует с качеством на других датасетах, но только в задачах классификации. В задачах детекции корреляция снижается (до 0.2-0.3), в случае сегментации может быть вообще отрицательной. Можно сделать вывод, что эта метрика даже немного вредит задачам, отличным от классификации.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2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2"/>
          <p:cNvSpPr txBox="1"/>
          <p:nvPr/>
        </p:nvSpPr>
        <p:spPr>
          <a:xfrm>
            <a:off x="508869" y="2863076"/>
            <a:ext cx="8665611" cy="1131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SSL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Foundation models </a:t>
            </a:r>
            <a:endParaRPr b="0"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CLIP</a:t>
            </a:r>
            <a:endParaRPr/>
          </a:p>
        </p:txBody>
      </p:sp>
      <p:sp>
        <p:nvSpPr>
          <p:cNvPr id="378" name="Google Shape;378;p53"/>
          <p:cNvSpPr txBox="1"/>
          <p:nvPr/>
        </p:nvSpPr>
        <p:spPr>
          <a:xfrm>
            <a:off x="3384478" y="6119336"/>
            <a:ext cx="880752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Learning Transferable Visual Models From Natural Language Supervision, 2021</a:t>
            </a:r>
            <a:endParaRPr i="0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https://openai.com/research/clip</a:t>
            </a:r>
            <a:endParaRPr i="0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https://github.com/openai/CLIP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53"/>
          <p:cNvPicPr preferRelativeResize="0"/>
          <p:nvPr/>
        </p:nvPicPr>
        <p:blipFill rotWithShape="1">
          <a:blip r:embed="rId6">
            <a:alphaModFix/>
          </a:blip>
          <a:srcRect b="0" l="0" r="50000" t="0"/>
          <a:stretch/>
        </p:blipFill>
        <p:spPr>
          <a:xfrm>
            <a:off x="2546278" y="967051"/>
            <a:ext cx="7099443" cy="500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4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CLIP: датасет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4"/>
          <p:cNvSpPr txBox="1"/>
          <p:nvPr/>
        </p:nvSpPr>
        <p:spPr>
          <a:xfrm>
            <a:off x="3384478" y="6550223"/>
            <a:ext cx="88075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CLIP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10757"/>
            <a:ext cx="12192000" cy="474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4"/>
          <p:cNvSpPr txBox="1"/>
          <p:nvPr/>
        </p:nvSpPr>
        <p:spPr>
          <a:xfrm>
            <a:off x="3042920" y="6058970"/>
            <a:ext cx="6106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400 миллионов пар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&lt;картинка&gt;:&lt;текст&gt;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5"/>
          <p:cNvSpPr txBox="1"/>
          <p:nvPr/>
        </p:nvSpPr>
        <p:spPr>
          <a:xfrm>
            <a:off x="553362" y="265506"/>
            <a:ext cx="450204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CLIP: сетап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5"/>
          <p:cNvSpPr txBox="1"/>
          <p:nvPr/>
        </p:nvSpPr>
        <p:spPr>
          <a:xfrm>
            <a:off x="3384478" y="6550223"/>
            <a:ext cx="88075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CLIP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530" y="1039667"/>
            <a:ext cx="9806940" cy="555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на сегодня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508869" y="2863076"/>
            <a:ext cx="8665611" cy="1131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SSL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Foundation models </a:t>
            </a:r>
            <a:endParaRPr b="0" sz="2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CLIP: loss</a:t>
            </a:r>
            <a:endParaRPr/>
          </a:p>
        </p:txBody>
      </p:sp>
      <p:sp>
        <p:nvSpPr>
          <p:cNvPr id="405" name="Google Shape;405;p56"/>
          <p:cNvSpPr txBox="1"/>
          <p:nvPr/>
        </p:nvSpPr>
        <p:spPr>
          <a:xfrm>
            <a:off x="3384478" y="6550223"/>
            <a:ext cx="88075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CLIP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58" y="1047925"/>
            <a:ext cx="5871840" cy="544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6"/>
          <p:cNvSpPr txBox="1"/>
          <p:nvPr/>
        </p:nvSpPr>
        <p:spPr>
          <a:xfrm>
            <a:off x="6720845" y="542505"/>
            <a:ext cx="509524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нормализуем эмбеддинги;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считаем similarity-матрицу скалярных произведений эмбеддингов и умножаем каждый элемент матрицы на температуру;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применяем кросс-энтропию по столбцам и строкам similarity-матрицы;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складываем эти 2 лосса и делим сумму на 2</a:t>
            </a:r>
            <a:endParaRPr/>
          </a:p>
        </p:txBody>
      </p:sp>
      <p:sp>
        <p:nvSpPr>
          <p:cNvPr id="408" name="Google Shape;408;p56"/>
          <p:cNvSpPr txBox="1"/>
          <p:nvPr/>
        </p:nvSpPr>
        <p:spPr>
          <a:xfrm>
            <a:off x="6793488" y="3645300"/>
            <a:ext cx="494995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Сетап обучения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scratch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 эпохи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с weight decay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cosine scheduler для learning rate.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большие батчи размера 32,768!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CLIP c самой большой ResNet моделью учился </a:t>
            </a: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дней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</a:t>
            </a: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592 V100 GPU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CLIP c самой большой ViT моделью учился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дней на 256 V100 GPU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9" name="Google Shape;409;p56"/>
          <p:cNvCxnSpPr/>
          <p:nvPr/>
        </p:nvCxnSpPr>
        <p:spPr>
          <a:xfrm flipH="1">
            <a:off x="5933440" y="2915920"/>
            <a:ext cx="711200" cy="103632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7"/>
          <p:cNvSpPr txBox="1"/>
          <p:nvPr/>
        </p:nvSpPr>
        <p:spPr>
          <a:xfrm>
            <a:off x="553362" y="265506"/>
            <a:ext cx="673642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CLIP: contrastive vs captioning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3384478" y="6550223"/>
            <a:ext cx="88075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CLIP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656" y="2049592"/>
            <a:ext cx="5329956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4578" y="1549358"/>
            <a:ext cx="6327422" cy="427101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/>
          <p:nvPr/>
        </p:nvSpPr>
        <p:spPr>
          <a:xfrm>
            <a:off x="332656" y="3845080"/>
            <a:ext cx="515374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Можно посмотреть на это с такой стороны: </a:t>
            </a: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описания картинок из интернета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иногда очень сложно восстановить при помощи одной картинки. Восстановить только </a:t>
            </a: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ключевые слова без предлогов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задача более простая. Но еще проще было бы </a:t>
            </a: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соотнести описания и картинки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найти между ними соответствие.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CLIP: zero-shot</a:t>
            </a:r>
            <a:endParaRPr/>
          </a:p>
        </p:txBody>
      </p:sp>
      <p:sp>
        <p:nvSpPr>
          <p:cNvPr id="428" name="Google Shape;428;p58"/>
          <p:cNvSpPr txBox="1"/>
          <p:nvPr/>
        </p:nvSpPr>
        <p:spPr>
          <a:xfrm>
            <a:off x="10155676" y="6550223"/>
            <a:ext cx="2036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CLIP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58"/>
          <p:cNvPicPr preferRelativeResize="0"/>
          <p:nvPr/>
        </p:nvPicPr>
        <p:blipFill rotWithShape="1">
          <a:blip r:embed="rId4">
            <a:alphaModFix/>
          </a:blip>
          <a:srcRect b="0" l="50000" r="0" t="0"/>
          <a:stretch/>
        </p:blipFill>
        <p:spPr>
          <a:xfrm>
            <a:off x="2113887" y="1053058"/>
            <a:ext cx="7797972" cy="549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9"/>
          <p:cNvSpPr txBox="1"/>
          <p:nvPr/>
        </p:nvSpPr>
        <p:spPr>
          <a:xfrm>
            <a:off x="553362" y="265506"/>
            <a:ext cx="562391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CLIP: linear probing</a:t>
            </a:r>
            <a:endParaRPr/>
          </a:p>
        </p:txBody>
      </p:sp>
      <p:sp>
        <p:nvSpPr>
          <p:cNvPr id="437" name="Google Shape;437;p59"/>
          <p:cNvSpPr txBox="1"/>
          <p:nvPr/>
        </p:nvSpPr>
        <p:spPr>
          <a:xfrm>
            <a:off x="3384478" y="6550223"/>
            <a:ext cx="88075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CLIP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9"/>
          <p:cNvSpPr txBox="1"/>
          <p:nvPr/>
        </p:nvSpPr>
        <p:spPr>
          <a:xfrm>
            <a:off x="508869" y="2566675"/>
            <a:ext cx="390415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Суть метода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мы добавляем линейный классификатор к выходам модели, замораживаем все веса модели и учим веса только этого линейного классификатора.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ним можно выполнять 1-shot learning, 2-shot learning, 3-shot learning и так далее. </a:t>
            </a:r>
            <a:endParaRPr/>
          </a:p>
        </p:txBody>
      </p:sp>
      <p:pic>
        <p:nvPicPr>
          <p:cNvPr id="439" name="Google Shape;43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6984" y="819504"/>
            <a:ext cx="6095066" cy="590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0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CLIP</a:t>
            </a:r>
            <a:endParaRPr/>
          </a:p>
        </p:txBody>
      </p:sp>
      <p:sp>
        <p:nvSpPr>
          <p:cNvPr id="447" name="Google Shape;447;p60"/>
          <p:cNvSpPr txBox="1"/>
          <p:nvPr/>
        </p:nvSpPr>
        <p:spPr>
          <a:xfrm>
            <a:off x="3384478" y="6119336"/>
            <a:ext cx="880752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Learning Transferable Visual Models From Natural Language Supervision, 2021</a:t>
            </a:r>
            <a:endParaRPr i="0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https://openai.com/research/clip</a:t>
            </a:r>
            <a:endParaRPr i="0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https://github.com/openai/CLIP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9920" y="1005311"/>
            <a:ext cx="9192160" cy="51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1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CLIP: overview</a:t>
            </a:r>
            <a:endParaRPr/>
          </a:p>
        </p:txBody>
      </p:sp>
      <p:sp>
        <p:nvSpPr>
          <p:cNvPr id="456" name="Google Shape;456;p61"/>
          <p:cNvSpPr txBox="1"/>
          <p:nvPr/>
        </p:nvSpPr>
        <p:spPr>
          <a:xfrm>
            <a:off x="1854200" y="2257703"/>
            <a:ext cx="864616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Это набор очень сильных бэкбонов, которые выдают качественные эмбеддинги. Модели используются в бэкбонах DALLE и Stable-diffusion.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Это классная модель для получения бесплатной разметки на ваш датасет, если домен не слишком специфичный. Но CLIP плохо понимает мелкие отличия и плохо работает с маленькими изображениями.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 своих задачах можно дотюнить CV-часть при помощи небольшого числа промптов и картинок и качество будет уже неплохим.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 CLIP в целом начался бум text2image моделей.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2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</a:t>
            </a:r>
            <a:endParaRPr/>
          </a:p>
        </p:txBody>
      </p:sp>
      <p:sp>
        <p:nvSpPr>
          <p:cNvPr id="464" name="Google Shape;464;p62"/>
          <p:cNvSpPr txBox="1"/>
          <p:nvPr/>
        </p:nvSpPr>
        <p:spPr>
          <a:xfrm>
            <a:off x="2209808" y="6027003"/>
            <a:ext cx="99974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Emerging Properties in Self-Supervised Vision Transformers</a:t>
            </a: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2021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https://github.com/facebookresearch/dino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Learning. Обучение на изображении и его аугментациях</a:t>
            </a:r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3362" y="1676400"/>
            <a:ext cx="11172989" cy="316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3"/>
          <p:cNvSpPr txBox="1"/>
          <p:nvPr/>
        </p:nvSpPr>
        <p:spPr>
          <a:xfrm>
            <a:off x="553362" y="265506"/>
            <a:ext cx="860079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 </a:t>
            </a:r>
            <a:r>
              <a:rPr b="1" i="0" lang="ru-RU" sz="3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(self-DIstillation with NO labels)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3"/>
          <p:cNvSpPr txBox="1"/>
          <p:nvPr/>
        </p:nvSpPr>
        <p:spPr>
          <a:xfrm>
            <a:off x="2270768" y="6519446"/>
            <a:ext cx="99974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Emerging Properties in Self-Supervised Vision Transformers</a:t>
            </a: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2021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7300" y="1311946"/>
            <a:ext cx="9677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4"/>
          <p:cNvSpPr txBox="1"/>
          <p:nvPr/>
        </p:nvSpPr>
        <p:spPr>
          <a:xfrm>
            <a:off x="553362" y="265506"/>
            <a:ext cx="860079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 </a:t>
            </a:r>
            <a:r>
              <a:rPr b="1" i="0" lang="ru-RU" sz="3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(self-DIstillation with NO labels)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4"/>
          <p:cNvSpPr txBox="1"/>
          <p:nvPr/>
        </p:nvSpPr>
        <p:spPr>
          <a:xfrm>
            <a:off x="2270768" y="6519446"/>
            <a:ext cx="99974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Emerging Properties in Self-Supervised Vision Transformers</a:t>
            </a: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2021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483" name="Google Shape;48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444" y="1496664"/>
            <a:ext cx="4009156" cy="408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 rotWithShape="1">
          <a:blip r:embed="rId7">
            <a:alphaModFix/>
          </a:blip>
          <a:srcRect b="6463" l="2892" r="4158" t="4485"/>
          <a:stretch/>
        </p:blipFill>
        <p:spPr>
          <a:xfrm>
            <a:off x="4811146" y="1468777"/>
            <a:ext cx="7224410" cy="4142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64"/>
          <p:cNvCxnSpPr/>
          <p:nvPr/>
        </p:nvCxnSpPr>
        <p:spPr>
          <a:xfrm rot="10800000">
            <a:off x="4085617" y="2918298"/>
            <a:ext cx="72552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5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5"/>
          <p:cNvSpPr txBox="1"/>
          <p:nvPr/>
        </p:nvSpPr>
        <p:spPr>
          <a:xfrm>
            <a:off x="553362" y="265506"/>
            <a:ext cx="860079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 </a:t>
            </a:r>
            <a:r>
              <a:rPr b="1" i="0" lang="ru-RU" sz="3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(self-DIstillation with NO labels)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2270768" y="6519446"/>
            <a:ext cx="99974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Emerging Properties in Self-Supervised Vision Transformers</a:t>
            </a: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2021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94" name="Google Shape;494;p65"/>
          <p:cNvSpPr txBox="1"/>
          <p:nvPr/>
        </p:nvSpPr>
        <p:spPr>
          <a:xfrm>
            <a:off x="561161" y="4363691"/>
            <a:ext cx="1106967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Multi-Crop Strategy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пропускается через набор аугментаций, и на выходе формируются: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 глобальных кропа размером 224 х 224, захватывающие более 50 % изображения;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 локальных кропов 96 х 96, включающие менее 50 % изображений.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Через “студента” пропускаются все кропы, а через “учителя” — только глобальные. Таким образом мы учим “студента” обобщать информацию о всем изображении на основе набора локальных кропов.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9800" y="1968537"/>
            <a:ext cx="7772400" cy="173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553362" y="265506"/>
            <a:ext cx="37332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SSL: зачем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7474" y="1248242"/>
            <a:ext cx="8157052" cy="2703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6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553362" y="265506"/>
            <a:ext cx="860079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 </a:t>
            </a:r>
            <a:r>
              <a:rPr b="1" i="0" lang="ru-RU" sz="3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(self-DIstillation with NO labels)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6"/>
          <p:cNvSpPr txBox="1"/>
          <p:nvPr/>
        </p:nvSpPr>
        <p:spPr>
          <a:xfrm>
            <a:off x="2270768" y="6519446"/>
            <a:ext cx="99974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Emerging Properties in Self-Supervised Vision Transformers</a:t>
            </a: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2021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504" name="Google Shape;504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0850" y="1113790"/>
            <a:ext cx="6210300" cy="5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7"/>
          <p:cNvSpPr txBox="1"/>
          <p:nvPr/>
        </p:nvSpPr>
        <p:spPr>
          <a:xfrm>
            <a:off x="553362" y="265506"/>
            <a:ext cx="860079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 </a:t>
            </a:r>
            <a:r>
              <a:rPr b="1" i="0" lang="ru-RU" sz="3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(self-DIstillation with NO labels)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7"/>
          <p:cNvSpPr txBox="1"/>
          <p:nvPr/>
        </p:nvSpPr>
        <p:spPr>
          <a:xfrm>
            <a:off x="2270768" y="6519446"/>
            <a:ext cx="99974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Emerging Properties in Self-Supervised Vision Transformers</a:t>
            </a: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2021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513" name="Google Shape;51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528" y="1087611"/>
            <a:ext cx="11706944" cy="468277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7"/>
          <p:cNvSpPr txBox="1"/>
          <p:nvPr/>
        </p:nvSpPr>
        <p:spPr>
          <a:xfrm>
            <a:off x="1948180" y="5590919"/>
            <a:ext cx="93903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Карты весов attention ViT трансформера, обученного с помощью DINO / на разметке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8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DINOv2</a:t>
            </a:r>
            <a:endParaRPr/>
          </a:p>
        </p:txBody>
      </p:sp>
      <p:sp>
        <p:nvSpPr>
          <p:cNvPr id="522" name="Google Shape;522;p68"/>
          <p:cNvSpPr txBox="1"/>
          <p:nvPr/>
        </p:nvSpPr>
        <p:spPr>
          <a:xfrm>
            <a:off x="6096000" y="6273225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DINOv2: Learning Robust Visual Features without Supervision, 2023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https://github.com/facebookresearch/dinov2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263" y="1798223"/>
            <a:ext cx="11745474" cy="326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DINOv2</a:t>
            </a:r>
            <a:endParaRPr/>
          </a:p>
        </p:txBody>
      </p:sp>
      <p:sp>
        <p:nvSpPr>
          <p:cNvPr id="531" name="Google Shape;531;p69"/>
          <p:cNvSpPr txBox="1"/>
          <p:nvPr/>
        </p:nvSpPr>
        <p:spPr>
          <a:xfrm>
            <a:off x="6096000" y="6273225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DINOv2: Learning Robust Visual Features without Supervision, 2023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https://github.com/facebookresearch/dinov2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69"/>
          <p:cNvPicPr preferRelativeResize="0"/>
          <p:nvPr/>
        </p:nvPicPr>
        <p:blipFill rotWithShape="1">
          <a:blip r:embed="rId6">
            <a:alphaModFix/>
          </a:blip>
          <a:srcRect b="0" l="0" r="0" t="10710"/>
          <a:stretch/>
        </p:blipFill>
        <p:spPr>
          <a:xfrm>
            <a:off x="39226" y="1087120"/>
            <a:ext cx="12113547" cy="350174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9"/>
          <p:cNvSpPr txBox="1"/>
          <p:nvPr/>
        </p:nvSpPr>
        <p:spPr>
          <a:xfrm>
            <a:off x="1327149" y="4806057"/>
            <a:ext cx="95377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curated data: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ImageNet-22k, Google Landmarks и еще несколько датасетов хорошего качества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uncurated data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картинки из интернета после дедубликации с помощью PCA, фильтрации неприемлемого контента, c заблюренными лицами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млрд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 млн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DINOv2</a:t>
            </a:r>
            <a:endParaRPr/>
          </a:p>
        </p:txBody>
      </p:sp>
      <p:sp>
        <p:nvSpPr>
          <p:cNvPr id="541" name="Google Shape;541;p70"/>
          <p:cNvSpPr txBox="1"/>
          <p:nvPr/>
        </p:nvSpPr>
        <p:spPr>
          <a:xfrm>
            <a:off x="6096000" y="6273225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DINOv2: Learning Robust Visual Features without Supervision, 2023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IBOT : IMAGE BERT PRE-TRAINING WITH ONLINE TOKENIZER, 2022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42" name="Google Shape;542;p70"/>
          <p:cNvSpPr txBox="1"/>
          <p:nvPr/>
        </p:nvSpPr>
        <p:spPr>
          <a:xfrm>
            <a:off x="903050" y="5466653"/>
            <a:ext cx="111722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Здесь считается кросс-энтропия как между выходами “учителя” и “студента” (image level), так и между отдельными фрагментами изображения после предварительного маскирования (patch level — как в iBOT)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5039" y="1223794"/>
            <a:ext cx="8514944" cy="408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1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DINOv2</a:t>
            </a:r>
            <a:endParaRPr/>
          </a:p>
        </p:txBody>
      </p:sp>
      <p:pic>
        <p:nvPicPr>
          <p:cNvPr id="551" name="Google Shape;55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6604" y="895838"/>
            <a:ext cx="7695078" cy="56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2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2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DINOv2</a:t>
            </a:r>
            <a:endParaRPr/>
          </a:p>
        </p:txBody>
      </p:sp>
      <p:pic>
        <p:nvPicPr>
          <p:cNvPr id="559" name="Google Shape;5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525" y="1152758"/>
            <a:ext cx="10422781" cy="500293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2"/>
          <p:cNvSpPr txBox="1"/>
          <p:nvPr/>
        </p:nvSpPr>
        <p:spPr>
          <a:xfrm>
            <a:off x="4221804" y="6519446"/>
            <a:ext cx="79701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https://paperswithcode.com/sota/self-supervised-image-classification-on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3"/>
          <p:cNvSpPr txBox="1"/>
          <p:nvPr/>
        </p:nvSpPr>
        <p:spPr>
          <a:xfrm>
            <a:off x="553362" y="265506"/>
            <a:ext cx="33128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SAM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3"/>
          <p:cNvSpPr txBox="1"/>
          <p:nvPr/>
        </p:nvSpPr>
        <p:spPr>
          <a:xfrm>
            <a:off x="6094288" y="6027003"/>
            <a:ext cx="60977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 Anything, 2023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https://segment-anything.com/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https://github.com/facebookresearch/segment-anything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712" y="1778318"/>
            <a:ext cx="12192000" cy="315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4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74"/>
          <p:cNvSpPr txBox="1"/>
          <p:nvPr/>
        </p:nvSpPr>
        <p:spPr>
          <a:xfrm>
            <a:off x="553362" y="265506"/>
            <a:ext cx="33128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SAM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4"/>
          <p:cNvSpPr txBox="1"/>
          <p:nvPr/>
        </p:nvSpPr>
        <p:spPr>
          <a:xfrm>
            <a:off x="6094288" y="6027003"/>
            <a:ext cx="60977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 Anything, 2023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https://segment-anything.com/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https://github.com/facebookresearch/segment-anything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74"/>
          <p:cNvPicPr preferRelativeResize="0"/>
          <p:nvPr/>
        </p:nvPicPr>
        <p:blipFill rotWithShape="1">
          <a:blip r:embed="rId7">
            <a:alphaModFix/>
          </a:blip>
          <a:srcRect b="0" l="0" r="533" t="0"/>
          <a:stretch/>
        </p:blipFill>
        <p:spPr>
          <a:xfrm>
            <a:off x="46926" y="1678021"/>
            <a:ext cx="12094723" cy="3501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5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5"/>
          <p:cNvSpPr txBox="1"/>
          <p:nvPr/>
        </p:nvSpPr>
        <p:spPr>
          <a:xfrm>
            <a:off x="553362" y="265506"/>
            <a:ext cx="33128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SAM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5"/>
          <p:cNvSpPr txBox="1"/>
          <p:nvPr/>
        </p:nvSpPr>
        <p:spPr>
          <a:xfrm>
            <a:off x="4622800" y="6273225"/>
            <a:ext cx="7569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 Anything, 2023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Segmentation Using Text and Image Prompts, 2021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9607" y="850281"/>
            <a:ext cx="5709586" cy="55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5"/>
          <p:cNvSpPr txBox="1"/>
          <p:nvPr/>
        </p:nvSpPr>
        <p:spPr>
          <a:xfrm>
            <a:off x="7883379" y="2367618"/>
            <a:ext cx="419747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статье в качестве prompt используется клик/bounding box/текст.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Здесь новшество именно в совмещении текстовых эмбеддингов и процесса интерактивной сегментации.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553362" y="265506"/>
            <a:ext cx="37332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SSL: зачем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715" y="1126322"/>
            <a:ext cx="8368810" cy="546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553362" y="265506"/>
            <a:ext cx="33128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SAM</a:t>
            </a:r>
            <a:r>
              <a:rPr b="1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encoding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6"/>
          <p:cNvSpPr txBox="1"/>
          <p:nvPr/>
        </p:nvSpPr>
        <p:spPr>
          <a:xfrm>
            <a:off x="4622800" y="6519446"/>
            <a:ext cx="7569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 Anything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88708"/>
            <a:ext cx="12192000" cy="268763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6"/>
          <p:cNvSpPr txBox="1"/>
          <p:nvPr/>
        </p:nvSpPr>
        <p:spPr>
          <a:xfrm>
            <a:off x="2357345" y="4014772"/>
            <a:ext cx="810874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Клики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 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y, is_foreground)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Боксов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координаты углов 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(x1, x2, y1, y2),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Текст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энкодер из CLIP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Маска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прогоняем ее через несколько сверточных слоев и получаем тензор того же размера, что и эмбеддинг изображения (256x64x64). Затем эмбеддинги маски и изображения поэлементно складываются.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это первый прогон — мы данный шаг пропускаем.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7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7"/>
          <p:cNvSpPr txBox="1"/>
          <p:nvPr/>
        </p:nvSpPr>
        <p:spPr>
          <a:xfrm>
            <a:off x="553362" y="265506"/>
            <a:ext cx="33128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SAM: decoding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7"/>
          <p:cNvSpPr txBox="1"/>
          <p:nvPr/>
        </p:nvSpPr>
        <p:spPr>
          <a:xfrm>
            <a:off x="4622800" y="6519446"/>
            <a:ext cx="7569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 Anything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695" y="1205558"/>
            <a:ext cx="10318610" cy="400921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890375" y="5389709"/>
            <a:ext cx="714193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количество масок (в статье 3),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N_tokens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размер эмбеддинга трансформера,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количество каналов в пространственном эмбединге после upscale,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высота и ширина исходного изображения</a:t>
            </a:r>
            <a:endParaRPr/>
          </a:p>
        </p:txBody>
      </p:sp>
      <p:sp>
        <p:nvSpPr>
          <p:cNvPr id="609" name="Google Shape;609;p77"/>
          <p:cNvSpPr txBox="1"/>
          <p:nvPr/>
        </p:nvSpPr>
        <p:spPr>
          <a:xfrm>
            <a:off x="1862289" y="1205558"/>
            <a:ext cx="46491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Модифицированный декодер трансформера</a:t>
            </a:r>
            <a:endParaRPr/>
          </a:p>
        </p:txBody>
      </p:sp>
      <p:sp>
        <p:nvSpPr>
          <p:cNvPr id="610" name="Google Shape;610;p77"/>
          <p:cNvSpPr txBox="1"/>
          <p:nvPr/>
        </p:nvSpPr>
        <p:spPr>
          <a:xfrm>
            <a:off x="5840220" y="658588"/>
            <a:ext cx="61125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Upscale с помощью transposed convolution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1" name="Google Shape;611;p77"/>
          <p:cNvCxnSpPr/>
          <p:nvPr/>
        </p:nvCxnSpPr>
        <p:spPr>
          <a:xfrm>
            <a:off x="4339032" y="1574890"/>
            <a:ext cx="122308" cy="29467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2" name="Google Shape;612;p77"/>
          <p:cNvCxnSpPr/>
          <p:nvPr/>
        </p:nvCxnSpPr>
        <p:spPr>
          <a:xfrm flipH="1">
            <a:off x="7763664" y="1027920"/>
            <a:ext cx="69890" cy="10338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3" name="Google Shape;613;p77"/>
          <p:cNvSpPr txBox="1"/>
          <p:nvPr/>
        </p:nvSpPr>
        <p:spPr>
          <a:xfrm>
            <a:off x="8119668" y="5121495"/>
            <a:ext cx="36626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MLP-ки для предсказания масок </a:t>
            </a:r>
            <a:endParaRPr/>
          </a:p>
        </p:txBody>
      </p:sp>
      <p:cxnSp>
        <p:nvCxnSpPr>
          <p:cNvPr id="614" name="Google Shape;614;p77"/>
          <p:cNvCxnSpPr/>
          <p:nvPr/>
        </p:nvCxnSpPr>
        <p:spPr>
          <a:xfrm rot="10800000">
            <a:off x="9802135" y="4100239"/>
            <a:ext cx="617366" cy="101733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5" name="Google Shape;615;p77"/>
          <p:cNvSpPr txBox="1"/>
          <p:nvPr/>
        </p:nvSpPr>
        <p:spPr>
          <a:xfrm>
            <a:off x="8291845" y="5492867"/>
            <a:ext cx="32284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Каждый выдаёт N весов, которые используются для взвешенной суммы upscaled feature maps, которых тоже 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 txBox="1"/>
          <p:nvPr/>
        </p:nvSpPr>
        <p:spPr>
          <a:xfrm>
            <a:off x="553362" y="265506"/>
            <a:ext cx="33128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SAM: </a:t>
            </a:r>
            <a:r>
              <a:rPr b="1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4622800" y="6514586"/>
            <a:ext cx="7569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 Anything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78"/>
          <p:cNvSpPr txBox="1"/>
          <p:nvPr/>
        </p:nvSpPr>
        <p:spPr>
          <a:xfrm>
            <a:off x="553362" y="960102"/>
            <a:ext cx="11399845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Assisted-manual stage.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Сеть предсказывает маски с помощью кликов, затем маски вручную исправляются аннотаторами. Размечают все: и объекты, и то, что обычно относят к фону. В процессе разметки модель обучается на новых аннотациях. Всего на этой стадии модель переучивают </a:t>
            </a:r>
            <a:r>
              <a:rPr b="1"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раз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Среднее число масок на изображении удается поднять с 20 до 44, собирают </a:t>
            </a:r>
            <a:r>
              <a:rPr b="1"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4.3M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масок на 120k фото.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Semi-automatic stage.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Модель прогоняют на изображении и сохраняют самые уверенные маски. Затем аннотаторы добавляют все маски, какие еще имеются на изображении. Также обучается детектор на всех объектах с первой стадии на единственный класс “объект”. Результат предсказания детектора используется как промпт. Модель переучивают </a:t>
            </a:r>
            <a:r>
              <a:rPr b="1"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раз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Среднее число масок на изображении поднимается до 77, собирают </a:t>
            </a:r>
            <a:r>
              <a:rPr b="1"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5.9M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масок 180k фото.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Fully automatic stage.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Качество модели поднялось, следовательно, теперь можно попробовать исключить из процесса человека. Но надо как-то помогать модели в неоднозначных ситуациях. Авторы предложили такой алгоритм: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Разбиваем изображение на сетку 32x32. В центре каждой ячейки ставим по точке, передаем ее как промпт в модель;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каждого промпта предсказываем три маски и отсекаем маски с низким confidence;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оставшихся масок проверяем наличие хотя бы одной схожей маски от другого промпта. Удаляем не имеющие пары маски, применяем NMS для удаления дубликатов;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Некоторые участки изображения дополнительно прогоняем отдельно для уточнения контуров небольших масок.</a:t>
            </a:r>
            <a:endParaRPr/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362" y="4609354"/>
            <a:ext cx="5731017" cy="207450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8"/>
          <p:cNvSpPr txBox="1"/>
          <p:nvPr/>
        </p:nvSpPr>
        <p:spPr>
          <a:xfrm>
            <a:off x="6683548" y="5107999"/>
            <a:ext cx="510928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Итоговая модель переразметила все </a:t>
            </a:r>
            <a:r>
              <a:rPr b="1"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миллионов </a:t>
            </a: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фото, и получила </a:t>
            </a:r>
            <a:r>
              <a:rPr b="1"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 миллиарда </a:t>
            </a: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масок.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этом, люди разметили всего 10.2M масок (около 1% от общего числа).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9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 txBox="1"/>
          <p:nvPr/>
        </p:nvSpPr>
        <p:spPr>
          <a:xfrm>
            <a:off x="553362" y="265506"/>
            <a:ext cx="33128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SAM: results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9"/>
          <p:cNvSpPr txBox="1"/>
          <p:nvPr/>
        </p:nvSpPr>
        <p:spPr>
          <a:xfrm>
            <a:off x="4622800" y="6532271"/>
            <a:ext cx="7569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 Anything</a:t>
            </a:r>
            <a:endParaRPr i="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869" y="928370"/>
            <a:ext cx="11173838" cy="552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0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80"/>
          <p:cNvSpPr txBox="1"/>
          <p:nvPr/>
        </p:nvSpPr>
        <p:spPr>
          <a:xfrm>
            <a:off x="553362" y="265506"/>
            <a:ext cx="72355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Closing words</a:t>
            </a:r>
            <a:endParaRPr/>
          </a:p>
        </p:txBody>
      </p:sp>
      <p:sp>
        <p:nvSpPr>
          <p:cNvPr id="643" name="Google Shape;643;p80"/>
          <p:cNvSpPr txBox="1"/>
          <p:nvPr/>
        </p:nvSpPr>
        <p:spPr>
          <a:xfrm>
            <a:off x="867807" y="1772451"/>
            <a:ext cx="10699062" cy="3739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SSL – common place в CV для получения SOTA результатов, но вообще область развивается уже очень давно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Если у вас какой-то специфичный домен, или не слишком специфичный, но есть много неразмеченных данных, а разметка дорога, попробуйте сделать SSL pretrain. Лучшие варианты для него: BYOL, MAE, DINO. 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CLIP – классный вариант скостить затраты на разметку (либо вообще использовать как решение вашей задачи) классификации с помощью zero-shot предсказаний.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SAM – классный вариант скостить затраты на разметку (но не использовать как решение вашей задачи) сегментации/детекции с помощью prompt-предсказаний.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На этом всё. Досдавайте домашки, пока есть время :)</a:t>
            </a:r>
            <a:endParaRPr b="0"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553362" y="265506"/>
            <a:ext cx="33128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SSL: зачем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6095999" y="6519446"/>
            <a:ext cx="60950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1511622" y="1486884"/>
            <a:ext cx="9168753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Часто веса с ImageNet оказываются субоптимальными: cеть, предобученная на ImageNet’e, извлекает признаки, но эти признаки не будут очень релевантными. В случае же использования </a:t>
            </a: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SSL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сеть учится извлекать признаки, характерные конкретно вашим данным.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Согласно результатам статей, часто на бенчмарк наборах данных типа ImageNet, PASCAL VOC, MS COCO и других схема с SSL-предобучением позволяет достичь б</a:t>
            </a: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льшего значения целевой метрики.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При использовании SSL-схемы часто можно добиться того же показателя целевой метрики даже при обращении к гораздо меньшему объему данных.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Модель, единожды предобученная SSL-задачей, может быть переиспользована как точка начальной инициализации при решении других задач на таком же домене данных.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553362" y="265506"/>
            <a:ext cx="37332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SSL: постановка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550" y="1391985"/>
            <a:ext cx="8902899" cy="459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6095999" y="6519446"/>
            <a:ext cx="60950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553362" y="265506"/>
            <a:ext cx="386720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SSL: постановка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070" y="1127240"/>
            <a:ext cx="9063859" cy="504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6095999" y="6519446"/>
            <a:ext cx="60950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/>
        </p:nvSpPr>
        <p:spPr>
          <a:xfrm>
            <a:off x="156444" y="6454182"/>
            <a:ext cx="352425" cy="27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553362" y="265506"/>
            <a:ext cx="431567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SSL: постановка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6095999" y="6519446"/>
            <a:ext cx="60950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5913" y="715047"/>
            <a:ext cx="8440171" cy="530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новый раздел">
  <a:themeElements>
    <a:clrScheme name="VisionLabs">
      <a:dk1>
        <a:srgbClr val="404040"/>
      </a:dk1>
      <a:lt1>
        <a:srgbClr val="FFFFFF"/>
      </a:lt1>
      <a:dk2>
        <a:srgbClr val="2782FF"/>
      </a:dk2>
      <a:lt2>
        <a:srgbClr val="FFFFFF"/>
      </a:lt2>
      <a:accent1>
        <a:srgbClr val="2782FF"/>
      </a:accent1>
      <a:accent2>
        <a:srgbClr val="F1F5FD"/>
      </a:accent2>
      <a:accent3>
        <a:srgbClr val="404040"/>
      </a:accent3>
      <a:accent4>
        <a:srgbClr val="1AB759"/>
      </a:accent4>
      <a:accent5>
        <a:srgbClr val="E89806"/>
      </a:accent5>
      <a:accent6>
        <a:srgbClr val="E93C3C"/>
      </a:accent6>
      <a:hlink>
        <a:srgbClr val="2782FF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тартовые слайды">
  <a:themeElements>
    <a:clrScheme name="VisionLabs">
      <a:dk1>
        <a:srgbClr val="404040"/>
      </a:dk1>
      <a:lt1>
        <a:srgbClr val="F1F5FD"/>
      </a:lt1>
      <a:dk2>
        <a:srgbClr val="2782FF"/>
      </a:dk2>
      <a:lt2>
        <a:srgbClr val="FFFFFF"/>
      </a:lt2>
      <a:accent1>
        <a:srgbClr val="A6A6A6"/>
      </a:accent1>
      <a:accent2>
        <a:srgbClr val="404040"/>
      </a:accent2>
      <a:accent3>
        <a:srgbClr val="2782FF"/>
      </a:accent3>
      <a:accent4>
        <a:srgbClr val="40DD7F"/>
      </a:accent4>
      <a:accent5>
        <a:srgbClr val="FFDB57"/>
      </a:accent5>
      <a:accent6>
        <a:srgbClr val="FF6161"/>
      </a:accent6>
      <a:hlink>
        <a:srgbClr val="2782FF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основные слайды">
  <a:themeElements>
    <a:clrScheme name="VisionLabs 1">
      <a:dk1>
        <a:srgbClr val="404040"/>
      </a:dk1>
      <a:lt1>
        <a:srgbClr val="F1F5FD"/>
      </a:lt1>
      <a:dk2>
        <a:srgbClr val="2782FF"/>
      </a:dk2>
      <a:lt2>
        <a:srgbClr val="FFFFFF"/>
      </a:lt2>
      <a:accent1>
        <a:srgbClr val="A6A6A6"/>
      </a:accent1>
      <a:accent2>
        <a:srgbClr val="404040"/>
      </a:accent2>
      <a:accent3>
        <a:srgbClr val="2782FF"/>
      </a:accent3>
      <a:accent4>
        <a:srgbClr val="40DD7F"/>
      </a:accent4>
      <a:accent5>
        <a:srgbClr val="FFDB57"/>
      </a:accent5>
      <a:accent6>
        <a:srgbClr val="FF6161"/>
      </a:accent6>
      <a:hlink>
        <a:srgbClr val="2782FF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